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B3537-3E00-4892-BF8D-C5A1254653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A625646-8FDF-4849-9B78-19FE461C09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939DA4-6E69-48C1-B6E6-28A9D5FFA3A5}"/>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78348CF5-E6B4-4DF1-AA91-E987C86508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03905A-7648-44F5-B9BF-4EA827BE962F}"/>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365409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22CC6-5AE7-4806-B943-46B2CD23EB9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268CA8-5FBE-47DE-8BAE-31F5A3F48AB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1C23A1-F339-4DF5-8F79-21634B4F7882}"/>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D85D564F-5A92-4E76-9F74-1F3CB15B3B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618385-449C-4910-9F3F-9536C0A5FE96}"/>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17152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528E8F-7B0B-4072-86A5-9453B74E9D0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FC8C7B5-515C-4F05-96DE-830C514677B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30D6EB-C3FF-41FB-9270-C3A58C2EF788}"/>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3C8D2DFA-E425-40D4-BE6F-E7E2012217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6C0FEE-C906-4D13-9B00-69EB1C764C9E}"/>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170469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7AF9E-13C9-4BC0-996D-78EEF6C03D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E9D27C-6D11-4530-AA23-BFA2DBAEED6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F7D918-549A-4379-90A2-B9867D06C18A}"/>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9A5E6250-17F7-4747-B9C0-79DAB54DC4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58287A-054F-4BC2-AB1F-FDE0E03EB8E1}"/>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330921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6F2A2-9DE2-415C-9BB2-FC0A30BB35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847FC05-0A8B-42AC-A466-0EE0AD634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15103D3-63F8-45C0-B097-22B85B5CFF4F}"/>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58F89FCB-28EA-4831-B868-FDFD980B53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C71010-017D-4771-972C-729326120740}"/>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2764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F565D-222F-43D5-A98C-BB48603A93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3616BB-6147-409B-BF0B-B383D3A8323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99ADD07-5A92-4B1C-A670-E27A2869DDA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C2D45EF-9766-4A40-854A-78DB5B45EE22}"/>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6" name="Espace réservé du pied de page 5">
            <a:extLst>
              <a:ext uri="{FF2B5EF4-FFF2-40B4-BE49-F238E27FC236}">
                <a16:creationId xmlns:a16="http://schemas.microsoft.com/office/drawing/2014/main" id="{1FD22529-521F-44B8-A1C4-B84AF5EF01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78F703-C004-43AD-ACB3-EA45C30A9693}"/>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275434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86C8F-990E-4185-93DF-AC3AEE4BB4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7B1C848-DE67-42AF-9B12-1EC51EEA1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0BF0A3D-E726-4199-B8DE-54847EC5333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49668B-D0B1-4404-A8AE-22CE2330A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26CB161-B94B-482C-A752-4413E77471C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A5838A-BBE5-45FC-A4E8-B605F4A18B7A}"/>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8" name="Espace réservé du pied de page 7">
            <a:extLst>
              <a:ext uri="{FF2B5EF4-FFF2-40B4-BE49-F238E27FC236}">
                <a16:creationId xmlns:a16="http://schemas.microsoft.com/office/drawing/2014/main" id="{29402B5A-371E-4AE1-8A14-EC37C7ABB8F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F804F1-C8AC-448B-AE36-6294C2FC4AAE}"/>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34703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ACE49-F9C6-40A8-9459-A436343C05A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F22C1C1-36FB-41DC-B382-29FFE8272534}"/>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4" name="Espace réservé du pied de page 3">
            <a:extLst>
              <a:ext uri="{FF2B5EF4-FFF2-40B4-BE49-F238E27FC236}">
                <a16:creationId xmlns:a16="http://schemas.microsoft.com/office/drawing/2014/main" id="{71C484D3-04B5-4E55-8ABC-71CB83CEF7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91EA136-35D6-4EF5-9AAC-2A24F633B85E}"/>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256299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12439C9-A168-4E33-9CE1-9867FD09432C}"/>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3" name="Espace réservé du pied de page 2">
            <a:extLst>
              <a:ext uri="{FF2B5EF4-FFF2-40B4-BE49-F238E27FC236}">
                <a16:creationId xmlns:a16="http://schemas.microsoft.com/office/drawing/2014/main" id="{84B017CD-CABA-4858-ABD1-9F35FA4F76D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DBFEAB-3E93-4787-8076-00CE7E69EFE6}"/>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425283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6A29B-9D22-40B9-8365-6501669507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ED738F-DC1F-42EE-92CF-07FA18958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4741F7-84BB-469A-AF79-F59298D6C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415D2A4-0DFF-4B3D-8C68-26D81D5FDB48}"/>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6" name="Espace réservé du pied de page 5">
            <a:extLst>
              <a:ext uri="{FF2B5EF4-FFF2-40B4-BE49-F238E27FC236}">
                <a16:creationId xmlns:a16="http://schemas.microsoft.com/office/drawing/2014/main" id="{307921A8-607E-453B-B47C-AEA6A3D6DA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E12DDA-AB43-4499-AF4B-314C1EA6A80E}"/>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45175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C026D-E199-439B-9186-DB3B312A13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7FCEEF8-5EA6-48EA-BA04-FF52C24F7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75A6F25-D9C7-4729-967C-2BABF86C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5D11E13-0F3A-4275-B3F2-DBABAE7CE3C6}"/>
              </a:ext>
            </a:extLst>
          </p:cNvPr>
          <p:cNvSpPr>
            <a:spLocks noGrp="1"/>
          </p:cNvSpPr>
          <p:nvPr>
            <p:ph type="dt" sz="half" idx="10"/>
          </p:nvPr>
        </p:nvSpPr>
        <p:spPr/>
        <p:txBody>
          <a:bodyPr/>
          <a:lstStyle/>
          <a:p>
            <a:fld id="{31D0D86E-E31B-412C-95AE-049D7D066A6D}" type="datetimeFigureOut">
              <a:rPr lang="fr-FR" smtClean="0"/>
              <a:t>19/11/2021</a:t>
            </a:fld>
            <a:endParaRPr lang="fr-FR"/>
          </a:p>
        </p:txBody>
      </p:sp>
      <p:sp>
        <p:nvSpPr>
          <p:cNvPr id="6" name="Espace réservé du pied de page 5">
            <a:extLst>
              <a:ext uri="{FF2B5EF4-FFF2-40B4-BE49-F238E27FC236}">
                <a16:creationId xmlns:a16="http://schemas.microsoft.com/office/drawing/2014/main" id="{F55C6D93-99D1-4039-8443-5C6D79C234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08476D-851B-4AA8-8997-3A6D1F29F5D5}"/>
              </a:ext>
            </a:extLst>
          </p:cNvPr>
          <p:cNvSpPr>
            <a:spLocks noGrp="1"/>
          </p:cNvSpPr>
          <p:nvPr>
            <p:ph type="sldNum" sz="quarter" idx="12"/>
          </p:nvPr>
        </p:nvSpPr>
        <p:spPr/>
        <p:txBody>
          <a:bodyPr/>
          <a:lstStyle/>
          <a:p>
            <a:fld id="{943C9758-F9D3-4DE4-AFF6-3F4037200697}" type="slidenum">
              <a:rPr lang="fr-FR" smtClean="0"/>
              <a:t>‹Nº›</a:t>
            </a:fld>
            <a:endParaRPr lang="fr-FR"/>
          </a:p>
        </p:txBody>
      </p:sp>
    </p:spTree>
    <p:extLst>
      <p:ext uri="{BB962C8B-B14F-4D97-AF65-F5344CB8AC3E}">
        <p14:creationId xmlns:p14="http://schemas.microsoft.com/office/powerpoint/2010/main" val="58485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554009-4395-4E66-BB15-441D0E8B4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7A27BE-B9C4-4539-8B76-F1448B11A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B4DEF0-4428-45A0-ABF5-8BD312E88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D86E-E31B-412C-95AE-049D7D066A6D}" type="datetimeFigureOut">
              <a:rPr lang="fr-FR" smtClean="0"/>
              <a:t>19/11/2021</a:t>
            </a:fld>
            <a:endParaRPr lang="fr-FR"/>
          </a:p>
        </p:txBody>
      </p:sp>
      <p:sp>
        <p:nvSpPr>
          <p:cNvPr id="5" name="Espace réservé du pied de page 4">
            <a:extLst>
              <a:ext uri="{FF2B5EF4-FFF2-40B4-BE49-F238E27FC236}">
                <a16:creationId xmlns:a16="http://schemas.microsoft.com/office/drawing/2014/main" id="{742AF90E-FE07-4664-AA42-9D3557E7C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72B1066-385C-46F3-AE99-3DE6C2252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C9758-F9D3-4DE4-AFF6-3F4037200697}" type="slidenum">
              <a:rPr lang="fr-FR" smtClean="0"/>
              <a:t>‹Nº›</a:t>
            </a:fld>
            <a:endParaRPr lang="fr-FR"/>
          </a:p>
        </p:txBody>
      </p:sp>
    </p:spTree>
    <p:extLst>
      <p:ext uri="{BB962C8B-B14F-4D97-AF65-F5344CB8AC3E}">
        <p14:creationId xmlns:p14="http://schemas.microsoft.com/office/powerpoint/2010/main" val="72530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3.bp.blogspot.com/_rKwL6q7ZJWk/SWhdEpA2liI/AAAAAAAAAUQ/T_aOU8vadYM/s1600-h/Jos%C3%A9+Emilio.jpg"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5C8929-F83B-43F5-9340-3A3C95794A12}"/>
              </a:ext>
            </a:extLst>
          </p:cNvPr>
          <p:cNvSpPr/>
          <p:nvPr/>
        </p:nvSpPr>
        <p:spPr>
          <a:xfrm>
            <a:off x="278297" y="231202"/>
            <a:ext cx="11569146" cy="1354217"/>
          </a:xfrm>
          <a:prstGeom prst="rect">
            <a:avLst/>
          </a:prstGeom>
        </p:spPr>
        <p:txBody>
          <a:bodyPr wrap="square">
            <a:spAutoFit/>
          </a:bodyPr>
          <a:lstStyle/>
          <a:p>
            <a:pPr algn="ctr">
              <a:lnSpc>
                <a:spcPct val="107000"/>
              </a:lnSpc>
              <a:spcAft>
                <a:spcPts val="800"/>
              </a:spcAft>
            </a:pPr>
            <a:r>
              <a:rPr lang="fr-FR" sz="3600" b="1" dirty="0">
                <a:ea typeface="Calibri" panose="020F0502020204030204" pitchFamily="34" charset="0"/>
                <a:cs typeface="Times New Roman" panose="02020603050405020304" pitchFamily="18" charset="0"/>
              </a:rPr>
              <a:t>21 DECEMBRE  </a:t>
            </a:r>
            <a:r>
              <a:rPr lang="fr-FR" sz="3600" dirty="0">
                <a:ea typeface="Calibri" panose="020F0502020204030204" pitchFamily="34" charset="0"/>
                <a:cs typeface="Times New Roman" panose="02020603050405020304" pitchFamily="18" charset="0"/>
              </a:rPr>
              <a:t>2021 PRESENTACION LIBRO </a:t>
            </a:r>
          </a:p>
          <a:p>
            <a:pPr algn="ctr">
              <a:lnSpc>
                <a:spcPct val="107000"/>
              </a:lnSpc>
              <a:spcAft>
                <a:spcPts val="800"/>
              </a:spcAft>
            </a:pPr>
            <a:r>
              <a:rPr lang="fr-FR" sz="3600" dirty="0">
                <a:ea typeface="Calibri" panose="020F0502020204030204" pitchFamily="34" charset="0"/>
                <a:cs typeface="Times New Roman" panose="02020603050405020304" pitchFamily="18" charset="0"/>
              </a:rPr>
              <a:t>« MURCIE SUR LES PAS D’IBN ARABI »</a:t>
            </a:r>
            <a:endParaRPr lang="fr-FR" sz="3600" dirty="0">
              <a:effectLst/>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49271467-E430-4386-8A0F-0B8A6E2DC21F}"/>
              </a:ext>
            </a:extLst>
          </p:cNvPr>
          <p:cNvSpPr txBox="1"/>
          <p:nvPr/>
        </p:nvSpPr>
        <p:spPr>
          <a:xfrm>
            <a:off x="278297" y="1639566"/>
            <a:ext cx="11569146" cy="369332"/>
          </a:xfrm>
          <a:prstGeom prst="rect">
            <a:avLst/>
          </a:prstGeom>
          <a:noFill/>
        </p:spPr>
        <p:txBody>
          <a:bodyPr wrap="square" rtlCol="0">
            <a:spAutoFit/>
          </a:bodyPr>
          <a:lstStyle/>
          <a:p>
            <a:pPr algn="ctr"/>
            <a:r>
              <a:rPr lang="fr-FR" dirty="0"/>
              <a:t>19:00 h </a:t>
            </a:r>
            <a:r>
              <a:rPr lang="fr-FR" b="1" dirty="0"/>
              <a:t>Real Casino de MURCIA</a:t>
            </a:r>
            <a:endParaRPr lang="fr-FR" dirty="0"/>
          </a:p>
        </p:txBody>
      </p:sp>
      <p:pic>
        <p:nvPicPr>
          <p:cNvPr id="3" name="Image 2" descr="Une image contenant texte, tableau blanc&#10;&#10;Description générée automatiquement">
            <a:extLst>
              <a:ext uri="{FF2B5EF4-FFF2-40B4-BE49-F238E27FC236}">
                <a16:creationId xmlns:a16="http://schemas.microsoft.com/office/drawing/2014/main" id="{FE4B4E5E-47E0-44BA-B327-DD2CDDA52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172" y="2285897"/>
            <a:ext cx="6352216" cy="4386191"/>
          </a:xfrm>
          <a:prstGeom prst="rect">
            <a:avLst/>
          </a:prstGeom>
        </p:spPr>
      </p:pic>
    </p:spTree>
    <p:extLst>
      <p:ext uri="{BB962C8B-B14F-4D97-AF65-F5344CB8AC3E}">
        <p14:creationId xmlns:p14="http://schemas.microsoft.com/office/powerpoint/2010/main" val="308489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49C51795-E051-41D2-A450-2E4AD6F1665C}"/>
              </a:ext>
            </a:extLst>
          </p:cNvPr>
          <p:cNvSpPr txBox="1"/>
          <p:nvPr/>
        </p:nvSpPr>
        <p:spPr>
          <a:xfrm>
            <a:off x="-540360" y="1160078"/>
            <a:ext cx="6361044" cy="1384995"/>
          </a:xfrm>
          <a:prstGeom prst="rect">
            <a:avLst/>
          </a:prstGeom>
          <a:noFill/>
        </p:spPr>
        <p:txBody>
          <a:bodyPr wrap="square" rtlCol="0">
            <a:spAutoFit/>
          </a:bodyPr>
          <a:lstStyle/>
          <a:p>
            <a:r>
              <a:rPr lang="fr-FR" sz="6000" dirty="0"/>
              <a:t>     </a:t>
            </a:r>
            <a:r>
              <a:rPr lang="es-ES" sz="2400" dirty="0">
                <a:effectLst/>
                <a:ea typeface="Times New Roman" panose="02020603050405020304" pitchFamily="18" charset="0"/>
                <a:cs typeface="Times New Roman" panose="02020603050405020304" pitchFamily="18" charset="0"/>
              </a:rPr>
              <a:t>Francisco Martínez Albarracín </a:t>
            </a:r>
            <a:endParaRPr lang="fr-FR" sz="2400" dirty="0">
              <a:effectLst/>
              <a:ea typeface="Times New Roman" panose="02020603050405020304" pitchFamily="18" charset="0"/>
              <a:cs typeface="Times New Roman" panose="02020603050405020304" pitchFamily="18" charset="0"/>
            </a:endParaRPr>
          </a:p>
          <a:p>
            <a:endParaRPr lang="fr-FR" sz="2400" dirty="0"/>
          </a:p>
        </p:txBody>
      </p:sp>
      <p:sp>
        <p:nvSpPr>
          <p:cNvPr id="12" name="ZoneTexte 11">
            <a:extLst>
              <a:ext uri="{FF2B5EF4-FFF2-40B4-BE49-F238E27FC236}">
                <a16:creationId xmlns:a16="http://schemas.microsoft.com/office/drawing/2014/main" id="{70E05487-2DE3-4DF7-9286-B83CFFF5EE22}"/>
              </a:ext>
            </a:extLst>
          </p:cNvPr>
          <p:cNvSpPr txBox="1"/>
          <p:nvPr/>
        </p:nvSpPr>
        <p:spPr>
          <a:xfrm>
            <a:off x="4264551" y="1166377"/>
            <a:ext cx="3962400" cy="1015663"/>
          </a:xfrm>
          <a:prstGeom prst="rect">
            <a:avLst/>
          </a:prstGeom>
          <a:noFill/>
        </p:spPr>
        <p:txBody>
          <a:bodyPr wrap="square" rtlCol="0">
            <a:spAutoFit/>
          </a:bodyPr>
          <a:lstStyle/>
          <a:p>
            <a:r>
              <a:rPr lang="fr-FR" sz="6000" dirty="0"/>
              <a:t>     </a:t>
            </a:r>
            <a:r>
              <a:rPr lang="fr-FR" sz="2400" dirty="0" err="1"/>
              <a:t>Fawaz</a:t>
            </a:r>
            <a:r>
              <a:rPr lang="fr-FR" sz="2400" dirty="0"/>
              <a:t> Hussain</a:t>
            </a:r>
          </a:p>
        </p:txBody>
      </p:sp>
      <p:sp>
        <p:nvSpPr>
          <p:cNvPr id="13" name="ZoneTexte 12">
            <a:extLst>
              <a:ext uri="{FF2B5EF4-FFF2-40B4-BE49-F238E27FC236}">
                <a16:creationId xmlns:a16="http://schemas.microsoft.com/office/drawing/2014/main" id="{43C3FD21-7188-4C30-A796-9978877F6F16}"/>
              </a:ext>
            </a:extLst>
          </p:cNvPr>
          <p:cNvSpPr txBox="1"/>
          <p:nvPr/>
        </p:nvSpPr>
        <p:spPr>
          <a:xfrm>
            <a:off x="7745894" y="1541873"/>
            <a:ext cx="5400261" cy="830997"/>
          </a:xfrm>
          <a:prstGeom prst="rect">
            <a:avLst/>
          </a:prstGeom>
          <a:noFill/>
        </p:spPr>
        <p:txBody>
          <a:bodyPr wrap="square" rtlCol="0">
            <a:spAutoFit/>
          </a:bodyPr>
          <a:lstStyle/>
          <a:p>
            <a:r>
              <a:rPr lang="fr-FR" sz="2400" dirty="0"/>
              <a:t>     </a:t>
            </a:r>
            <a:r>
              <a:rPr lang="es-ES" sz="2400" b="0" i="0" dirty="0">
                <a:solidFill>
                  <a:srgbClr val="000000"/>
                </a:solidFill>
                <a:effectLst/>
              </a:rPr>
              <a:t>José Emilio Iniesta González</a:t>
            </a:r>
            <a:br>
              <a:rPr lang="es-ES" sz="2400" b="0" i="0" dirty="0">
                <a:solidFill>
                  <a:srgbClr val="000000"/>
                </a:solidFill>
                <a:effectLst/>
                <a:latin typeface="Times New Roman" panose="02020603050405020304" pitchFamily="18" charset="0"/>
              </a:rPr>
            </a:br>
            <a:endParaRPr lang="fr-FR" sz="2400" dirty="0"/>
          </a:p>
        </p:txBody>
      </p:sp>
      <p:sp>
        <p:nvSpPr>
          <p:cNvPr id="16" name="ZoneTexte 15">
            <a:extLst>
              <a:ext uri="{FF2B5EF4-FFF2-40B4-BE49-F238E27FC236}">
                <a16:creationId xmlns:a16="http://schemas.microsoft.com/office/drawing/2014/main" id="{5560CAC4-8C00-4245-BB2C-77A73B18449F}"/>
              </a:ext>
            </a:extLst>
          </p:cNvPr>
          <p:cNvSpPr txBox="1"/>
          <p:nvPr/>
        </p:nvSpPr>
        <p:spPr>
          <a:xfrm>
            <a:off x="1527313" y="150713"/>
            <a:ext cx="9137374" cy="1015663"/>
          </a:xfrm>
          <a:prstGeom prst="rect">
            <a:avLst/>
          </a:prstGeom>
          <a:noFill/>
        </p:spPr>
        <p:txBody>
          <a:bodyPr wrap="square" rtlCol="0">
            <a:spAutoFit/>
          </a:bodyPr>
          <a:lstStyle/>
          <a:p>
            <a:r>
              <a:rPr lang="fr-FR" sz="6000" dirty="0"/>
              <a:t>     Con la </a:t>
            </a:r>
            <a:r>
              <a:rPr lang="fr-FR" sz="6000" dirty="0" err="1"/>
              <a:t>participaci</a:t>
            </a:r>
            <a:r>
              <a:rPr lang="es-ES" sz="6000" dirty="0" err="1">
                <a:effectLst/>
                <a:ea typeface="Times New Roman" panose="02020603050405020304" pitchFamily="18" charset="0"/>
                <a:cs typeface="Times New Roman" panose="02020603050405020304" pitchFamily="18" charset="0"/>
              </a:rPr>
              <a:t>ó</a:t>
            </a:r>
            <a:r>
              <a:rPr lang="fr-FR" sz="6000" dirty="0"/>
              <a:t>n de </a:t>
            </a:r>
          </a:p>
        </p:txBody>
      </p:sp>
      <p:pic>
        <p:nvPicPr>
          <p:cNvPr id="24" name="Image 23">
            <a:hlinkClick r:id="rId2"/>
            <a:extLst>
              <a:ext uri="{FF2B5EF4-FFF2-40B4-BE49-F238E27FC236}">
                <a16:creationId xmlns:a16="http://schemas.microsoft.com/office/drawing/2014/main" id="{8B0F5BC7-F84F-40CD-8F67-58661F64AD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05461" y="2182040"/>
            <a:ext cx="2267634" cy="3090813"/>
          </a:xfrm>
          <a:prstGeom prst="rect">
            <a:avLst/>
          </a:prstGeom>
          <a:noFill/>
          <a:ln>
            <a:noFill/>
          </a:ln>
        </p:spPr>
      </p:pic>
      <p:sp>
        <p:nvSpPr>
          <p:cNvPr id="9" name="ZoneTexte 8">
            <a:extLst>
              <a:ext uri="{FF2B5EF4-FFF2-40B4-BE49-F238E27FC236}">
                <a16:creationId xmlns:a16="http://schemas.microsoft.com/office/drawing/2014/main" id="{E2B82C0D-A54C-4841-9037-39078332E514}"/>
              </a:ext>
            </a:extLst>
          </p:cNvPr>
          <p:cNvSpPr txBox="1"/>
          <p:nvPr/>
        </p:nvSpPr>
        <p:spPr>
          <a:xfrm>
            <a:off x="8537743" y="5413571"/>
            <a:ext cx="3564508" cy="1200329"/>
          </a:xfrm>
          <a:prstGeom prst="rect">
            <a:avLst/>
          </a:prstGeom>
          <a:noFill/>
        </p:spPr>
        <p:txBody>
          <a:bodyPr wrap="square">
            <a:spAutoFit/>
          </a:bodyPr>
          <a:lstStyle/>
          <a:p>
            <a:r>
              <a:rPr lang="es-ES" sz="1800" b="0" i="0" dirty="0">
                <a:solidFill>
                  <a:srgbClr val="000000"/>
                </a:solidFill>
                <a:effectLst/>
                <a:latin typeface="Trebuchet MS" panose="020B0603020202020204" pitchFamily="34" charset="0"/>
              </a:rPr>
              <a:t>José Emilio Iniesta González es </a:t>
            </a:r>
            <a:r>
              <a:rPr lang="es-ES" dirty="0">
                <a:solidFill>
                  <a:srgbClr val="000000"/>
                </a:solidFill>
                <a:latin typeface="Trebuchet MS" panose="020B0603020202020204" pitchFamily="34" charset="0"/>
              </a:rPr>
              <a:t>e</a:t>
            </a:r>
            <a:r>
              <a:rPr lang="es-ES" sz="1800" b="0" i="0" dirty="0">
                <a:solidFill>
                  <a:srgbClr val="000000"/>
                </a:solidFill>
                <a:effectLst/>
                <a:latin typeface="Trebuchet MS" panose="020B0603020202020204" pitchFamily="34" charset="0"/>
              </a:rPr>
              <a:t>scritor. </a:t>
            </a:r>
            <a:r>
              <a:rPr lang="es-ES" sz="1800" dirty="0">
                <a:effectLst/>
                <a:latin typeface="Trebuchet MS" panose="020B0603020202020204" pitchFamily="34" charset="0"/>
                <a:ea typeface="Times New Roman" panose="02020603050405020304" pitchFamily="18" charset="0"/>
                <a:cs typeface="Times New Roman" panose="02020603050405020304" pitchFamily="18" charset="0"/>
              </a:rPr>
              <a:t>Licenciado en Filología Románica y Catedrático de Lengua Castellana y Literatura.</a:t>
            </a:r>
            <a:endParaRPr lang="fr-FR" dirty="0"/>
          </a:p>
        </p:txBody>
      </p:sp>
      <p:pic>
        <p:nvPicPr>
          <p:cNvPr id="7" name="Image 6" descr="Une image contenant personne, intérieur, homme, mur&#10;&#10;Description générée automatiquement">
            <a:extLst>
              <a:ext uri="{FF2B5EF4-FFF2-40B4-BE49-F238E27FC236}">
                <a16:creationId xmlns:a16="http://schemas.microsoft.com/office/drawing/2014/main" id="{C9BC67ED-B937-4598-9BC0-6A2CB9F5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905" y="2307729"/>
            <a:ext cx="2738823" cy="2965124"/>
          </a:xfrm>
          <a:prstGeom prst="rect">
            <a:avLst/>
          </a:prstGeom>
        </p:spPr>
      </p:pic>
      <p:sp>
        <p:nvSpPr>
          <p:cNvPr id="17" name="ZoneTexte 16">
            <a:extLst>
              <a:ext uri="{FF2B5EF4-FFF2-40B4-BE49-F238E27FC236}">
                <a16:creationId xmlns:a16="http://schemas.microsoft.com/office/drawing/2014/main" id="{792C8ECC-90BD-4D6B-A37F-0FDC5CF24CFF}"/>
              </a:ext>
            </a:extLst>
          </p:cNvPr>
          <p:cNvSpPr txBox="1"/>
          <p:nvPr/>
        </p:nvSpPr>
        <p:spPr>
          <a:xfrm>
            <a:off x="384314" y="5433956"/>
            <a:ext cx="3657599" cy="1339919"/>
          </a:xfrm>
          <a:prstGeom prst="rect">
            <a:avLst/>
          </a:prstGeom>
          <a:noFill/>
        </p:spPr>
        <p:txBody>
          <a:bodyPr wrap="square">
            <a:spAutoFit/>
          </a:bodyPr>
          <a:lstStyle/>
          <a:p>
            <a:pPr algn="just">
              <a:lnSpc>
                <a:spcPct val="115000"/>
              </a:lnSpc>
              <a:spcAft>
                <a:spcPts val="1000"/>
              </a:spcAft>
            </a:pPr>
            <a:r>
              <a:rPr lang="es-ES" sz="1800" dirty="0">
                <a:effectLst/>
                <a:latin typeface="Trebuchet MS" panose="020B0603020202020204" pitchFamily="34" charset="0"/>
                <a:ea typeface="Times New Roman" panose="02020603050405020304" pitchFamily="18" charset="0"/>
                <a:cs typeface="Times New Roman" panose="02020603050405020304" pitchFamily="18" charset="0"/>
              </a:rPr>
              <a:t>Francisco Martínez Albarracín es escritor. Licenciado en filosofía por la Universidad de Valencia, amplió estudios en Viena.</a:t>
            </a:r>
            <a:endParaRPr lang="fr-FR" sz="16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FFDA6629-FFD9-4678-8AFA-90C7DBA55F6C}"/>
              </a:ext>
            </a:extLst>
          </p:cNvPr>
          <p:cNvSpPr txBox="1"/>
          <p:nvPr/>
        </p:nvSpPr>
        <p:spPr>
          <a:xfrm>
            <a:off x="4561397" y="5433956"/>
            <a:ext cx="3880238" cy="1200329"/>
          </a:xfrm>
          <a:prstGeom prst="rect">
            <a:avLst/>
          </a:prstGeom>
          <a:noFill/>
        </p:spPr>
        <p:txBody>
          <a:bodyPr wrap="square">
            <a:spAutoFit/>
          </a:bodyPr>
          <a:lstStyle/>
          <a:p>
            <a:r>
              <a:rPr lang="fr-FR" b="0" i="0" dirty="0" err="1">
                <a:solidFill>
                  <a:srgbClr val="1B1B1B"/>
                </a:solidFill>
                <a:effectLst/>
                <a:latin typeface="Trebuchet MS" panose="020B0603020202020204" pitchFamily="34" charset="0"/>
              </a:rPr>
              <a:t>Fawaz</a:t>
            </a:r>
            <a:r>
              <a:rPr lang="fr-FR" b="0" i="0" dirty="0">
                <a:solidFill>
                  <a:srgbClr val="1B1B1B"/>
                </a:solidFill>
                <a:effectLst/>
                <a:latin typeface="Trebuchet MS" panose="020B0603020202020204" pitchFamily="34" charset="0"/>
              </a:rPr>
              <a:t> Hussain es </a:t>
            </a:r>
            <a:r>
              <a:rPr lang="fr-FR" b="0" i="0" dirty="0" err="1">
                <a:solidFill>
                  <a:srgbClr val="1B1B1B"/>
                </a:solidFill>
                <a:effectLst/>
                <a:latin typeface="Trebuchet MS" panose="020B0603020202020204" pitchFamily="34" charset="0"/>
              </a:rPr>
              <a:t>escritor</a:t>
            </a:r>
            <a:r>
              <a:rPr lang="fr-FR" b="0" i="0" dirty="0">
                <a:solidFill>
                  <a:srgbClr val="1B1B1B"/>
                </a:solidFill>
                <a:effectLst/>
                <a:latin typeface="Trebuchet MS" panose="020B0603020202020204" pitchFamily="34" charset="0"/>
              </a:rPr>
              <a:t> </a:t>
            </a:r>
            <a:r>
              <a:rPr lang="fr-FR" b="0" i="0" dirty="0" err="1">
                <a:solidFill>
                  <a:srgbClr val="1B1B1B"/>
                </a:solidFill>
                <a:effectLst/>
                <a:latin typeface="Trebuchet MS" panose="020B0603020202020204" pitchFamily="34" charset="0"/>
              </a:rPr>
              <a:t>kurdo</a:t>
            </a:r>
            <a:r>
              <a:rPr lang="fr-FR" b="0" i="0" dirty="0">
                <a:solidFill>
                  <a:srgbClr val="1B1B1B"/>
                </a:solidFill>
                <a:effectLst/>
                <a:latin typeface="Trebuchet MS" panose="020B0603020202020204" pitchFamily="34" charset="0"/>
              </a:rPr>
              <a:t> de lengua </a:t>
            </a:r>
            <a:r>
              <a:rPr lang="fr-FR" b="0" i="0" dirty="0" err="1">
                <a:solidFill>
                  <a:srgbClr val="1B1B1B"/>
                </a:solidFill>
                <a:effectLst/>
                <a:latin typeface="Trebuchet MS" panose="020B0603020202020204" pitchFamily="34" charset="0"/>
              </a:rPr>
              <a:t>francesa</a:t>
            </a:r>
            <a:r>
              <a:rPr lang="fr-FR" b="0" i="0" dirty="0">
                <a:solidFill>
                  <a:srgbClr val="1B1B1B"/>
                </a:solidFill>
                <a:effectLst/>
                <a:latin typeface="Trebuchet MS" panose="020B0603020202020204" pitchFamily="34" charset="0"/>
              </a:rPr>
              <a:t> y </a:t>
            </a:r>
            <a:r>
              <a:rPr lang="fr-FR" b="0" i="0" dirty="0" err="1">
                <a:solidFill>
                  <a:srgbClr val="1B1B1B"/>
                </a:solidFill>
                <a:effectLst/>
                <a:latin typeface="Trebuchet MS" panose="020B0603020202020204" pitchFamily="34" charset="0"/>
              </a:rPr>
              <a:t>traductor</a:t>
            </a:r>
            <a:r>
              <a:rPr lang="fr-FR" b="0" i="0" dirty="0">
                <a:solidFill>
                  <a:srgbClr val="1B1B1B"/>
                </a:solidFill>
                <a:effectLst/>
                <a:latin typeface="Trebuchet MS" panose="020B0603020202020204" pitchFamily="34" charset="0"/>
              </a:rPr>
              <a:t>.</a:t>
            </a:r>
          </a:p>
          <a:p>
            <a:r>
              <a:rPr lang="es-ES" sz="1800" dirty="0">
                <a:effectLst/>
                <a:latin typeface="Trebuchet MS" panose="020B0603020202020204" pitchFamily="34" charset="0"/>
                <a:ea typeface="Times New Roman" panose="02020603050405020304" pitchFamily="18" charset="0"/>
                <a:cs typeface="Times New Roman" panose="02020603050405020304" pitchFamily="18" charset="0"/>
              </a:rPr>
              <a:t>Licenciado en literatura francesa por la Universidad de la </a:t>
            </a:r>
            <a:r>
              <a:rPr lang="es-ES" sz="1800" dirty="0" err="1">
                <a:effectLst/>
                <a:latin typeface="Trebuchet MS" panose="020B0603020202020204" pitchFamily="34" charset="0"/>
                <a:ea typeface="Times New Roman" panose="02020603050405020304" pitchFamily="18" charset="0"/>
                <a:cs typeface="Times New Roman" panose="02020603050405020304" pitchFamily="18" charset="0"/>
              </a:rPr>
              <a:t>Sorbonne</a:t>
            </a:r>
            <a:r>
              <a:rPr lang="es-ES" dirty="0">
                <a:latin typeface="Trebuchet MS" panose="020B0603020202020204" pitchFamily="34" charset="0"/>
                <a:ea typeface="Times New Roman" panose="02020603050405020304" pitchFamily="18" charset="0"/>
                <a:cs typeface="Times New Roman" panose="02020603050405020304" pitchFamily="18" charset="0"/>
              </a:rPr>
              <a:t>.</a:t>
            </a:r>
            <a:endParaRPr lang="fr-FR" dirty="0">
              <a:latin typeface="Trebuchet MS" panose="020B0603020202020204" pitchFamily="34" charset="0"/>
            </a:endParaRPr>
          </a:p>
        </p:txBody>
      </p:sp>
      <p:pic>
        <p:nvPicPr>
          <p:cNvPr id="4" name="Image 3" descr="Une image contenant personne, mur, intérieur&#10;&#10;Description générée automatiquement">
            <a:extLst>
              <a:ext uri="{FF2B5EF4-FFF2-40B4-BE49-F238E27FC236}">
                <a16:creationId xmlns:a16="http://schemas.microsoft.com/office/drawing/2014/main" id="{0862181B-DB5B-4016-A7E5-1AC4AA3A6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860" y="2307729"/>
            <a:ext cx="2230771" cy="2965124"/>
          </a:xfrm>
          <a:prstGeom prst="rect">
            <a:avLst/>
          </a:prstGeom>
        </p:spPr>
      </p:pic>
    </p:spTree>
    <p:extLst>
      <p:ext uri="{BB962C8B-B14F-4D97-AF65-F5344CB8AC3E}">
        <p14:creationId xmlns:p14="http://schemas.microsoft.com/office/powerpoint/2010/main" val="97127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49C51795-E051-41D2-A450-2E4AD6F1665C}"/>
              </a:ext>
            </a:extLst>
          </p:cNvPr>
          <p:cNvSpPr txBox="1"/>
          <p:nvPr/>
        </p:nvSpPr>
        <p:spPr>
          <a:xfrm>
            <a:off x="642996" y="4571216"/>
            <a:ext cx="10906008" cy="1115415"/>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5600" dirty="0">
                <a:latin typeface="+mj-lt"/>
                <a:ea typeface="+mj-ea"/>
                <a:cs typeface="+mj-cs"/>
              </a:rPr>
              <a:t>     FRANCISCO MARTINEZ ALBARRACIN</a:t>
            </a:r>
          </a:p>
        </p:txBody>
      </p:sp>
      <p:pic>
        <p:nvPicPr>
          <p:cNvPr id="6" name="Image 5">
            <a:extLst>
              <a:ext uri="{FF2B5EF4-FFF2-40B4-BE49-F238E27FC236}">
                <a16:creationId xmlns:a16="http://schemas.microsoft.com/office/drawing/2014/main" id="{D71A258A-34D3-4302-89E7-E6078F974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64" y="476573"/>
            <a:ext cx="2568872" cy="3774916"/>
          </a:xfrm>
          <a:prstGeom prst="rect">
            <a:avLst/>
          </a:prstGeom>
        </p:spPr>
      </p:pic>
      <p:pic>
        <p:nvPicPr>
          <p:cNvPr id="4" name="Image 3">
            <a:extLst>
              <a:ext uri="{FF2B5EF4-FFF2-40B4-BE49-F238E27FC236}">
                <a16:creationId xmlns:a16="http://schemas.microsoft.com/office/drawing/2014/main" id="{02279E72-B607-4245-B245-3730DD0D1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564" y="476573"/>
            <a:ext cx="2568872" cy="3774916"/>
          </a:xfrm>
          <a:prstGeom prst="rect">
            <a:avLst/>
          </a:prstGeom>
        </p:spPr>
      </p:pic>
      <p:pic>
        <p:nvPicPr>
          <p:cNvPr id="11" name="Image 10" descr="Une image contenant texte, bâtiment&#10;&#10;Description générée automatiquement">
            <a:extLst>
              <a:ext uri="{FF2B5EF4-FFF2-40B4-BE49-F238E27FC236}">
                <a16:creationId xmlns:a16="http://schemas.microsoft.com/office/drawing/2014/main" id="{A66F2079-1922-4D43-B7C5-E690F097D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948" y="476573"/>
            <a:ext cx="2568872" cy="3774916"/>
          </a:xfrm>
          <a:prstGeom prst="rect">
            <a:avLst/>
          </a:prstGeom>
        </p:spPr>
      </p:pic>
      <p:cxnSp>
        <p:nvCxnSpPr>
          <p:cNvPr id="20" name="Straight Connector 19">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A179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99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49C51795-E051-41D2-A450-2E4AD6F1665C}"/>
              </a:ext>
            </a:extLst>
          </p:cNvPr>
          <p:cNvSpPr txBox="1"/>
          <p:nvPr/>
        </p:nvSpPr>
        <p:spPr>
          <a:xfrm>
            <a:off x="642996" y="4571216"/>
            <a:ext cx="10906008" cy="1115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latin typeface="+mj-lt"/>
                <a:ea typeface="+mj-ea"/>
                <a:cs typeface="+mj-cs"/>
              </a:rPr>
              <a:t>     </a:t>
            </a:r>
            <a:r>
              <a:rPr lang="en-US" sz="5600" dirty="0">
                <a:latin typeface="+mj-lt"/>
                <a:ea typeface="+mj-ea"/>
                <a:cs typeface="+mj-cs"/>
              </a:rPr>
              <a:t>FAWAZ HUSSAIN</a:t>
            </a:r>
          </a:p>
        </p:txBody>
      </p:sp>
      <p:cxnSp>
        <p:nvCxnSpPr>
          <p:cNvPr id="22" name="Straight Connector 19">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C03C97DD-E5F8-4D11-BB17-97EC9CB97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551" y="790956"/>
            <a:ext cx="2389453" cy="3772821"/>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F77F6A5-162E-4332-A467-24AEFE09A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054" y="790955"/>
            <a:ext cx="2703860" cy="3975404"/>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4260A341-67C0-4A63-B3EF-2EC388D85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4" y="790955"/>
            <a:ext cx="2412991" cy="3975403"/>
          </a:xfrm>
          <a:prstGeom prst="rect">
            <a:avLst/>
          </a:prstGeom>
        </p:spPr>
      </p:pic>
    </p:spTree>
    <p:extLst>
      <p:ext uri="{BB962C8B-B14F-4D97-AF65-F5344CB8AC3E}">
        <p14:creationId xmlns:p14="http://schemas.microsoft.com/office/powerpoint/2010/main" val="173401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49C51795-E051-41D2-A450-2E4AD6F1665C}"/>
              </a:ext>
            </a:extLst>
          </p:cNvPr>
          <p:cNvSpPr txBox="1"/>
          <p:nvPr/>
        </p:nvSpPr>
        <p:spPr>
          <a:xfrm>
            <a:off x="642996" y="4571216"/>
            <a:ext cx="10906008" cy="111541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5600" b="0" i="0" u="none" strike="noStrike" kern="1200" cap="none" spc="0" normalizeH="0" baseline="0" noProof="0" dirty="0">
                <a:ln>
                  <a:noFill/>
                </a:ln>
                <a:solidFill>
                  <a:prstClr val="black"/>
                </a:solidFill>
                <a:effectLst/>
                <a:uLnTx/>
                <a:uFillTx/>
                <a:latin typeface="Calibri Light" panose="020F0302020204030204"/>
                <a:ea typeface="+mn-ea"/>
                <a:cs typeface="+mn-cs"/>
              </a:rPr>
              <a:t>JOSE EMILIO INIESTA GONZALEZ</a:t>
            </a:r>
          </a:p>
        </p:txBody>
      </p:sp>
      <p:pic>
        <p:nvPicPr>
          <p:cNvPr id="7" name="Image 6" descr="Une image contenant texte&#10;&#10;Description générée automatiquement">
            <a:extLst>
              <a:ext uri="{FF2B5EF4-FFF2-40B4-BE49-F238E27FC236}">
                <a16:creationId xmlns:a16="http://schemas.microsoft.com/office/drawing/2014/main" id="{599A4B12-0752-4A39-A54C-CA9C5B5D3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41" y="476573"/>
            <a:ext cx="2371119" cy="377491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3AF2A416-B59F-4FBD-8706-DEC456D6B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830" y="476573"/>
            <a:ext cx="2300339" cy="3774916"/>
          </a:xfrm>
          <a:prstGeom prst="rect">
            <a:avLst/>
          </a:prstGeom>
        </p:spPr>
      </p:pic>
      <p:cxnSp>
        <p:nvCxnSpPr>
          <p:cNvPr id="20" name="Straight Connector 19">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EB742"/>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draps et couvertures&#10;&#10;Description générée automatiquement">
            <a:extLst>
              <a:ext uri="{FF2B5EF4-FFF2-40B4-BE49-F238E27FC236}">
                <a16:creationId xmlns:a16="http://schemas.microsoft.com/office/drawing/2014/main" id="{A7432ECA-3435-45BD-9DC3-930951C38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939" y="476573"/>
            <a:ext cx="2330050" cy="3769199"/>
          </a:xfrm>
          <a:prstGeom prst="rect">
            <a:avLst/>
          </a:prstGeom>
        </p:spPr>
      </p:pic>
    </p:spTree>
    <p:extLst>
      <p:ext uri="{BB962C8B-B14F-4D97-AF65-F5344CB8AC3E}">
        <p14:creationId xmlns:p14="http://schemas.microsoft.com/office/powerpoint/2010/main" val="311340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A3C3F35-ED81-43AF-8669-4F6E7C89941D}"/>
              </a:ext>
            </a:extLst>
          </p:cNvPr>
          <p:cNvSpPr>
            <a:spLocks noChangeArrowheads="1"/>
          </p:cNvSpPr>
          <p:nvPr/>
        </p:nvSpPr>
        <p:spPr bwMode="auto">
          <a:xfrm>
            <a:off x="451317" y="281672"/>
            <a:ext cx="5315189" cy="353508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fr-FR"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eaLnBrk="1" fontAlgn="base" hangingPunct="1">
              <a:lnSpc>
                <a:spcPct val="90000"/>
              </a:lnSpc>
              <a:spcBef>
                <a:spcPct val="0"/>
              </a:spcBef>
              <a:spcAft>
                <a:spcPts val="600"/>
              </a:spcAft>
              <a:buClrTx/>
              <a:buSzTx/>
              <a:tabLst/>
            </a:pPr>
            <a:endParaRPr kumimoji="0" lang="en-US" altLang="fr-FR" sz="800" b="0" i="0" u="none" strike="noStrike" cap="none" normalizeH="0" baseline="0" dirty="0">
              <a:ln>
                <a:noFill/>
              </a:ln>
              <a:effectLst/>
              <a:latin typeface="+mn-lt"/>
            </a:endParaRPr>
          </a:p>
          <a:p>
            <a:pPr marL="0" indent="0" algn="l">
              <a:buNone/>
            </a:pPr>
            <a:r>
              <a:rPr lang="es-ES" sz="1000" b="1" i="0" dirty="0">
                <a:solidFill>
                  <a:srgbClr val="000000"/>
                </a:solidFill>
                <a:effectLst/>
                <a:latin typeface="Times New Roman" panose="02020603050405020304" pitchFamily="18" charset="0"/>
              </a:rPr>
              <a:t>“MURCIA: TRAS LOS PASOS DE IBN ARABI”: LA NOVELA DE LA ILUMINACIÓN</a:t>
            </a:r>
          </a:p>
          <a:p>
            <a:pPr marL="0" indent="0" algn="l">
              <a:buNone/>
            </a:pPr>
            <a:r>
              <a:rPr lang="es-ES" sz="800" b="0" i="0" dirty="0">
                <a:solidFill>
                  <a:srgbClr val="000000"/>
                </a:solidFill>
                <a:effectLst/>
                <a:latin typeface="Times New Roman" panose="02020603050405020304" pitchFamily="18" charset="0"/>
              </a:rPr>
              <a:t>Mi corazón acoge cualquier forma.</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Es prado para las gacelas y monasterio para monjes cristianos.</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Es templo para ídolos y la Kaaba del peregrino.</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Y las tablas de la Torá y el libro del Corán.</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Yo profeso la Religión del Amor,</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hacia donde se dirige mi caravana,</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porque el Amor es mi única Religión y mi fe.</a:t>
            </a:r>
          </a:p>
          <a:p>
            <a:pPr marL="0" indent="0" algn="l">
              <a:buNone/>
            </a:pPr>
            <a:r>
              <a:rPr lang="es-ES" sz="800" b="0" i="0" dirty="0">
                <a:solidFill>
                  <a:srgbClr val="000000"/>
                </a:solidFill>
                <a:effectLst/>
                <a:latin typeface="Times New Roman" panose="02020603050405020304" pitchFamily="18" charset="0"/>
              </a:rPr>
              <a:t>Los versos de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son revolucionarios en esta época tanto o más que lo fueron hace 800 años, cualquiera que sea el sentido que le demos a la palabra “revolucionario”. Versos transgresores en el mundo islámico y provocadores en este mundo nuestro materialista y deshumanizado.</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La novela “Murcia, tras los pasos de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es una búsqueda personal del autor, un viaje en el espacio y el tiempo para hallar a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en dos ciudades tan distintas como Murcia y Damasco, entre la ciudad española que lo vio nacer en 1165 y la hoy atormentada urbe donde murió en el año 1240. Viaje iniciático y búsqueda de un místico controvertido, alabado y denostado en su tiempo y aún después. Peregrinación simultánea en el tiempo a la Murcia actual y a la andalusí, esta última engullida por aquella; una moderna ciudad visible y una vieja medina subterránea, aunque aún viva en pequeños detalles y también en unas gentes que, acaso sin ser conscientes de ello, son “reflejo del reflejo de un reflejo remoto”, pero tan perceptible como esas galaxias lejanas que ven los </a:t>
            </a:r>
            <a:r>
              <a:rPr lang="es-ES" sz="800" b="0" i="0" dirty="0" err="1">
                <a:solidFill>
                  <a:srgbClr val="000000"/>
                </a:solidFill>
                <a:effectLst/>
                <a:latin typeface="Times New Roman" panose="02020603050405020304" pitchFamily="18" charset="0"/>
              </a:rPr>
              <a:t>astrómonos</a:t>
            </a:r>
            <a:r>
              <a:rPr lang="es-ES" sz="800" b="0" i="0" dirty="0">
                <a:solidFill>
                  <a:srgbClr val="000000"/>
                </a:solidFill>
                <a:effectLst/>
                <a:latin typeface="Times New Roman" panose="02020603050405020304" pitchFamily="18" charset="0"/>
              </a:rPr>
              <a:t>. Peregrinación a Damasco, capital de un país en guerra, en una guerra que no es sino la misma guerra que la Humanidad lleva librando contra sí misma en un intento de autodestrucción, de suicidio colectivo.</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El escritor Fawaz </a:t>
            </a:r>
            <a:r>
              <a:rPr lang="es-ES" sz="800" b="0" i="0" dirty="0" err="1">
                <a:solidFill>
                  <a:srgbClr val="000000"/>
                </a:solidFill>
                <a:effectLst/>
                <a:latin typeface="Times New Roman" panose="02020603050405020304" pitchFamily="18" charset="0"/>
              </a:rPr>
              <a:t>Hussain</a:t>
            </a:r>
            <a:r>
              <a:rPr lang="es-ES" sz="800" b="0" i="0" dirty="0">
                <a:solidFill>
                  <a:srgbClr val="000000"/>
                </a:solidFill>
                <a:effectLst/>
                <a:latin typeface="Times New Roman" panose="02020603050405020304" pitchFamily="18" charset="0"/>
              </a:rPr>
              <a:t> posee el don de la “difícil sencillez”, por eso su novela “Murcia, tras los pasos de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logra interesar al lector desde el comienzo del relato, desde la primera página. Un argumento sin trucos ni “conejos que salen de la chistera”, sin truculencias ni remedos de “</a:t>
            </a:r>
            <a:r>
              <a:rPr lang="es-ES" sz="800" b="0" i="0" dirty="0" err="1">
                <a:solidFill>
                  <a:srgbClr val="000000"/>
                </a:solidFill>
                <a:effectLst/>
                <a:latin typeface="Times New Roman" panose="02020603050405020304" pitchFamily="18" charset="0"/>
              </a:rPr>
              <a:t>best</a:t>
            </a:r>
            <a:r>
              <a:rPr lang="es-ES" sz="800" b="0" i="0" dirty="0">
                <a:solidFill>
                  <a:srgbClr val="000000"/>
                </a:solidFill>
                <a:effectLst/>
                <a:latin typeface="Times New Roman" panose="02020603050405020304" pitchFamily="18" charset="0"/>
              </a:rPr>
              <a:t> </a:t>
            </a:r>
            <a:r>
              <a:rPr lang="es-ES" sz="800" b="0" i="0" dirty="0" err="1">
                <a:solidFill>
                  <a:srgbClr val="000000"/>
                </a:solidFill>
                <a:effectLst/>
                <a:latin typeface="Times New Roman" panose="02020603050405020304" pitchFamily="18" charset="0"/>
              </a:rPr>
              <a:t>sellers</a:t>
            </a:r>
            <a:r>
              <a:rPr lang="es-ES" sz="800" b="0" i="0" dirty="0">
                <a:solidFill>
                  <a:srgbClr val="000000"/>
                </a:solidFill>
                <a:effectLst/>
                <a:latin typeface="Times New Roman" panose="02020603050405020304" pitchFamily="18" charset="0"/>
              </a:rPr>
              <a:t>”, sino con una profundidad que nace de los sentimientos, la palabra y la magia de la evocación de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Solo a un novelista tan talentoso como Fawaz, por poner un ejemplo, se le ocurriría establecer una comparación, nada disparatada cuando uno lee su razonamiento, entre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el “místico de la iluminación” (¡la célebre </a:t>
            </a:r>
            <a:r>
              <a:rPr lang="es-ES" sz="800" b="0" i="0" dirty="0" err="1">
                <a:solidFill>
                  <a:srgbClr val="000000"/>
                </a:solidFill>
                <a:effectLst/>
                <a:latin typeface="Times New Roman" panose="02020603050405020304" pitchFamily="18" charset="0"/>
              </a:rPr>
              <a:t>Via</a:t>
            </a:r>
            <a:r>
              <a:rPr lang="es-ES" sz="800" b="0" i="0" dirty="0">
                <a:solidFill>
                  <a:srgbClr val="000000"/>
                </a:solidFill>
                <a:effectLst/>
                <a:latin typeface="Times New Roman" panose="02020603050405020304" pitchFamily="18" charset="0"/>
              </a:rPr>
              <a:t> Iluminativa!) y un Alonso Quijano que se transformó en un cabalero andante al recibir otra iluminación no menos notoria.</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“Murcia, tras lo pasos de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es una novela en gran medida de personajes. Quizás sobre todo de personajes. </a:t>
            </a:r>
            <a:r>
              <a:rPr lang="es-ES" sz="800" b="0" i="0" dirty="0" err="1">
                <a:solidFill>
                  <a:srgbClr val="000000"/>
                </a:solidFill>
                <a:effectLst/>
                <a:latin typeface="Times New Roman" panose="02020603050405020304" pitchFamily="18" charset="0"/>
              </a:rPr>
              <a:t>Fulgencia</a:t>
            </a:r>
            <a:r>
              <a:rPr lang="es-ES" sz="800" b="0" i="0" dirty="0">
                <a:solidFill>
                  <a:srgbClr val="000000"/>
                </a:solidFill>
                <a:effectLst/>
                <a:latin typeface="Times New Roman" panose="02020603050405020304" pitchFamily="18" charset="0"/>
              </a:rPr>
              <a:t>, Diego, Miguel, Elvira... Elvira como trasunto, casi ochocientos años después, de la Nizam cantada por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Siguiendo el pensamiento de los místicos, el gran Jorge Luis Borges consideró en su relato “El acercamiento a </a:t>
            </a:r>
            <a:r>
              <a:rPr lang="es-ES" sz="800" b="0" i="0" dirty="0" err="1">
                <a:solidFill>
                  <a:srgbClr val="000000"/>
                </a:solidFill>
                <a:effectLst/>
                <a:latin typeface="Times New Roman" panose="02020603050405020304" pitchFamily="18" charset="0"/>
              </a:rPr>
              <a:t>Almótasim</a:t>
            </a:r>
            <a:r>
              <a:rPr lang="es-ES" sz="800" b="0" i="0" dirty="0">
                <a:solidFill>
                  <a:srgbClr val="000000"/>
                </a:solidFill>
                <a:effectLst/>
                <a:latin typeface="Times New Roman" panose="02020603050405020304" pitchFamily="18" charset="0"/>
              </a:rPr>
              <a:t>” que los hombres reflejamos la “luz” emanada de otros hombres (“en algún punto de la tierra hay un hombre de quien procede esa claridad; en algún punto de la tierra está el hombre que es igual a esa claridad”); pues de la misma manera, </a:t>
            </a:r>
            <a:r>
              <a:rPr lang="es-ES" sz="800" b="0" i="0" dirty="0" err="1">
                <a:solidFill>
                  <a:srgbClr val="000000"/>
                </a:solidFill>
                <a:effectLst/>
                <a:latin typeface="Times New Roman" panose="02020603050405020304" pitchFamily="18" charset="0"/>
              </a:rPr>
              <a:t>Faramarj</a:t>
            </a:r>
            <a:r>
              <a:rPr lang="es-ES" sz="800" b="0" i="0" dirty="0">
                <a:solidFill>
                  <a:srgbClr val="000000"/>
                </a:solidFill>
                <a:effectLst/>
                <a:latin typeface="Times New Roman" panose="02020603050405020304" pitchFamily="18" charset="0"/>
              </a:rPr>
              <a:t> </a:t>
            </a:r>
            <a:r>
              <a:rPr lang="es-ES" sz="800" b="0" i="0" dirty="0" err="1">
                <a:solidFill>
                  <a:srgbClr val="000000"/>
                </a:solidFill>
                <a:effectLst/>
                <a:latin typeface="Times New Roman" panose="02020603050405020304" pitchFamily="18" charset="0"/>
              </a:rPr>
              <a:t>Hajari</a:t>
            </a:r>
            <a:r>
              <a:rPr lang="es-ES" sz="800" b="0" i="0" dirty="0">
                <a:solidFill>
                  <a:srgbClr val="000000"/>
                </a:solidFill>
                <a:effectLst/>
                <a:latin typeface="Times New Roman" panose="02020603050405020304" pitchFamily="18" charset="0"/>
              </a:rPr>
              <a:t>, protagonista de la novela y “alter ego” del propio autor, recibe la iluminación de un místico murciano inquieto, peregrino y exiliado. Y es que el drama del exilio (autoexilio en el caso de Fawaz </a:t>
            </a:r>
            <a:r>
              <a:rPr lang="es-ES" sz="800" b="0" i="0" dirty="0" err="1">
                <a:solidFill>
                  <a:srgbClr val="000000"/>
                </a:solidFill>
                <a:effectLst/>
                <a:latin typeface="Times New Roman" panose="02020603050405020304" pitchFamily="18" charset="0"/>
              </a:rPr>
              <a:t>Hussain</a:t>
            </a:r>
            <a:r>
              <a:rPr lang="es-ES" sz="800" b="0" i="0" dirty="0">
                <a:solidFill>
                  <a:srgbClr val="000000"/>
                </a:solidFill>
                <a:effectLst/>
                <a:latin typeface="Times New Roman" panose="02020603050405020304" pitchFamily="18" charset="0"/>
              </a:rPr>
              <a:t>), aparece en la novela, no de una manera forzada, sino de modo natural, como exigido por la propia temática y el desarrollo argumental.</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Si cierto poeta español dijo “que adonde tienes que ir es a ti mismo”, esta novela nos propone un apasionante viaje interior solapado por el viaje a ciudades distantes en el espacio y el tiempo. Tal vez el viaje más apasionante sea a los mundos del alma, y ese es el principal mérito de esta obra, entre muchos otros. Ese viaje interior (peregrinación, exilio, aventura, búsqueda, ¡qué sé yo!) que Ibn </a:t>
            </a:r>
            <a:r>
              <a:rPr lang="es-ES" sz="800" b="0" i="0" dirty="0" err="1">
                <a:solidFill>
                  <a:srgbClr val="000000"/>
                </a:solidFill>
                <a:effectLst/>
                <a:latin typeface="Times New Roman" panose="02020603050405020304" pitchFamily="18" charset="0"/>
              </a:rPr>
              <a:t>Arabi</a:t>
            </a:r>
            <a:r>
              <a:rPr lang="es-ES" sz="800" b="0" i="0" dirty="0">
                <a:solidFill>
                  <a:srgbClr val="000000"/>
                </a:solidFill>
                <a:effectLst/>
                <a:latin typeface="Times New Roman" panose="02020603050405020304" pitchFamily="18" charset="0"/>
              </a:rPr>
              <a:t> emprendió hace casi ochocientos años y aún no ha acabado.</a:t>
            </a:r>
          </a:p>
          <a:p>
            <a:pPr marL="0" indent="0" algn="l">
              <a:buNone/>
            </a:pPr>
            <a:r>
              <a:rPr lang="es-ES" sz="800" b="0" i="0" dirty="0">
                <a:solidFill>
                  <a:srgbClr val="000000"/>
                </a:solidFill>
                <a:effectLst/>
                <a:latin typeface="Times New Roman" panose="02020603050405020304" pitchFamily="18" charset="0"/>
              </a:rPr>
              <a:t>José Emilio Iniesta González.</a:t>
            </a:r>
            <a:br>
              <a:rPr lang="es-ES" sz="800" b="0" i="0" dirty="0">
                <a:solidFill>
                  <a:srgbClr val="000000"/>
                </a:solidFill>
                <a:effectLst/>
                <a:latin typeface="Times New Roman" panose="02020603050405020304" pitchFamily="18" charset="0"/>
              </a:rPr>
            </a:br>
            <a:r>
              <a:rPr lang="es-ES" sz="800" b="0" i="0" dirty="0">
                <a:solidFill>
                  <a:srgbClr val="000000"/>
                </a:solidFill>
                <a:effectLst/>
                <a:latin typeface="Times New Roman" panose="02020603050405020304" pitchFamily="18" charset="0"/>
              </a:rPr>
              <a:t>Novelista y Catedrático de Lengua Castellana y Literatura.</a:t>
            </a:r>
          </a:p>
        </p:txBody>
      </p:sp>
      <p:pic>
        <p:nvPicPr>
          <p:cNvPr id="1026" name="Picture 2" descr="Murcie, sur les pas d’Ibn Arabi, Fawaz Hussain (par Charles Duttine)">
            <a:extLst>
              <a:ext uri="{FF2B5EF4-FFF2-40B4-BE49-F238E27FC236}">
                <a16:creationId xmlns:a16="http://schemas.microsoft.com/office/drawing/2014/main" id="{A40574A9-3C32-4E7C-8FFC-012BF0ECA1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0578" y="909081"/>
            <a:ext cx="3981308"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985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Panorámica</PresentationFormat>
  <Paragraphs>20</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Times New Roman</vt:lpstr>
      <vt:lpstr>Trebuchet MS</vt:lpstr>
      <vt:lpstr>Thème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ALAIN ARENARE</cp:lastModifiedBy>
  <cp:revision>2</cp:revision>
  <dcterms:modified xsi:type="dcterms:W3CDTF">2021-11-19T13:12:28Z</dcterms:modified>
</cp:coreProperties>
</file>